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73" r:id="rId9"/>
    <p:sldId id="263" r:id="rId10"/>
    <p:sldId id="264" r:id="rId11"/>
    <p:sldId id="265" r:id="rId12"/>
    <p:sldId id="267" r:id="rId13"/>
    <p:sldId id="275" r:id="rId14"/>
    <p:sldId id="274" r:id="rId15"/>
    <p:sldId id="268" r:id="rId16"/>
    <p:sldId id="269" r:id="rId17"/>
    <p:sldId id="270" r:id="rId18"/>
    <p:sldId id="271" r:id="rId19"/>
    <p:sldId id="276" r:id="rId20"/>
    <p:sldId id="272"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7539AF-8C9F-4B06-B253-E98E876B35B4}" v="29" dt="2024-04-01T23:35:38.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5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313D-BB8D-EC1C-2685-8734B30905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573B01-A0A5-B209-1D90-A89AA980A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10FD8D-F50E-D063-C4F7-30377BACF964}"/>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5" name="Footer Placeholder 4">
            <a:extLst>
              <a:ext uri="{FF2B5EF4-FFF2-40B4-BE49-F238E27FC236}">
                <a16:creationId xmlns:a16="http://schemas.microsoft.com/office/drawing/2014/main" id="{23767F6D-3B8F-94B4-D054-F922B756F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26FF6-565C-65BD-D308-3A720AC55CF0}"/>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3621938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9A56-5F6E-9BCD-90B1-4150E503C1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4FC7BF-EF60-843B-E390-57844F100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350F7-A6C1-6481-809F-14A5EEB63973}"/>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5" name="Footer Placeholder 4">
            <a:extLst>
              <a:ext uri="{FF2B5EF4-FFF2-40B4-BE49-F238E27FC236}">
                <a16:creationId xmlns:a16="http://schemas.microsoft.com/office/drawing/2014/main" id="{D8E8A9E1-CF32-27B3-291F-9C9D51DE4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E2842-32AA-E698-841A-51DD8F6777E8}"/>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4159954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3391DA-46A6-703C-D17E-40CAFCA0A2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5C71C-5851-A3D1-3D19-7B8778996F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AE905-8A58-1DF1-45D3-7EFB302D0EAA}"/>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5" name="Footer Placeholder 4">
            <a:extLst>
              <a:ext uri="{FF2B5EF4-FFF2-40B4-BE49-F238E27FC236}">
                <a16:creationId xmlns:a16="http://schemas.microsoft.com/office/drawing/2014/main" id="{4B171ACB-9FCC-65B2-9AFA-EC1A7EB3D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47CBB-7A61-8C76-389A-FB3ED4883434}"/>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1885042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7B84-6EFC-E07E-C832-94BB38F016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B538B-288F-5228-A04F-BC3350883F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8CD65-AB85-B0E0-5E2D-809EED46384F}"/>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5" name="Footer Placeholder 4">
            <a:extLst>
              <a:ext uri="{FF2B5EF4-FFF2-40B4-BE49-F238E27FC236}">
                <a16:creationId xmlns:a16="http://schemas.microsoft.com/office/drawing/2014/main" id="{BF9B28AE-51B4-47EA-7F52-1F8C087FB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E7572-4334-D087-9DDD-09AF878CAD30}"/>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347141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5962-8BD9-D068-B6C0-90491FE539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1F5733-0DCB-A750-66DA-02B12B9427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1EDD4-4A94-A770-1717-1608A0C837D2}"/>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5" name="Footer Placeholder 4">
            <a:extLst>
              <a:ext uri="{FF2B5EF4-FFF2-40B4-BE49-F238E27FC236}">
                <a16:creationId xmlns:a16="http://schemas.microsoft.com/office/drawing/2014/main" id="{657CEA25-0FAD-0147-CBB3-87FEEB35D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B51D9-4A25-6927-4273-0C5A7C05A7C0}"/>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4007076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D7E65-E03A-0D28-59E3-AAA2EBDCE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0CB664-926B-90B5-251A-0C5A0C0C59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1B32FC-DEAD-1087-6C61-BB7125771A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2EEC24-5C0E-A6C6-5DB6-71AC90D40CCE}"/>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6" name="Footer Placeholder 5">
            <a:extLst>
              <a:ext uri="{FF2B5EF4-FFF2-40B4-BE49-F238E27FC236}">
                <a16:creationId xmlns:a16="http://schemas.microsoft.com/office/drawing/2014/main" id="{B6DE10B4-3A48-3E74-5329-5217DCFED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A5310-9E03-C83E-070C-F85FC19A7082}"/>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108532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CEB3-2679-9077-64F7-1A7C67914B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96E8C1-45A0-4D23-B4A9-63B52B6FD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F1AF6-2B6B-1683-FE2B-6E46EF8DF6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02A16A-29B5-5202-385C-B6A9643093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DC9EE1-7B29-5EA0-46DA-07B43EE71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E2D6E-73B6-409B-775D-94C71F875070}"/>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8" name="Footer Placeholder 7">
            <a:extLst>
              <a:ext uri="{FF2B5EF4-FFF2-40B4-BE49-F238E27FC236}">
                <a16:creationId xmlns:a16="http://schemas.microsoft.com/office/drawing/2014/main" id="{2985C6CD-F357-B6B5-6983-409A3B5BAD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90B4A0-B3D4-EE11-7DA1-D23316ABE697}"/>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2178829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C65C-1A98-20C3-D67B-587855CB64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6DF9D-D3D3-8E05-26E6-B57A4590BE3F}"/>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4" name="Footer Placeholder 3">
            <a:extLst>
              <a:ext uri="{FF2B5EF4-FFF2-40B4-BE49-F238E27FC236}">
                <a16:creationId xmlns:a16="http://schemas.microsoft.com/office/drawing/2014/main" id="{CB9945AB-FB01-025D-2704-C5837090E9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1AC337-311D-7BF4-7F88-4C28B0EF6383}"/>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2728314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9863B0-BABF-92F3-4672-35D0D5DF4029}"/>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3" name="Footer Placeholder 2">
            <a:extLst>
              <a:ext uri="{FF2B5EF4-FFF2-40B4-BE49-F238E27FC236}">
                <a16:creationId xmlns:a16="http://schemas.microsoft.com/office/drawing/2014/main" id="{D9608370-26AA-AA4D-5D1C-E9906E769E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E3FACC-A4BD-96B2-3D50-8EFEF583AFCB}"/>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407726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466A-4CD6-5BCC-2538-C1C0FD076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02C184-E1D3-819E-590A-1B47A978B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7CABAC-EFB1-F417-FA5B-8EA9FDAD5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E047CE-EB32-616E-E7F1-BC9ECFA46F91}"/>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6" name="Footer Placeholder 5">
            <a:extLst>
              <a:ext uri="{FF2B5EF4-FFF2-40B4-BE49-F238E27FC236}">
                <a16:creationId xmlns:a16="http://schemas.microsoft.com/office/drawing/2014/main" id="{708761AE-1E11-1664-00B3-E8141E8E0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51DAC-2953-CD0F-5D4F-26A335826B30}"/>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3845773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7A96-741A-6020-D64B-2C455C71CE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92138C-2EB4-02C9-7169-091CC312C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261555-C0E1-B0B1-CC4C-EA9104A8B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8659EE-B2A1-DF89-B440-DDC057FD22FA}"/>
              </a:ext>
            </a:extLst>
          </p:cNvPr>
          <p:cNvSpPr>
            <a:spLocks noGrp="1"/>
          </p:cNvSpPr>
          <p:nvPr>
            <p:ph type="dt" sz="half" idx="10"/>
          </p:nvPr>
        </p:nvSpPr>
        <p:spPr/>
        <p:txBody>
          <a:bodyPr/>
          <a:lstStyle/>
          <a:p>
            <a:fld id="{C051B247-A8AF-4D0C-A1C1-99F517EDF82A}" type="datetimeFigureOut">
              <a:rPr lang="en-US" smtClean="0"/>
              <a:t>3/27/2025</a:t>
            </a:fld>
            <a:endParaRPr lang="en-US"/>
          </a:p>
        </p:txBody>
      </p:sp>
      <p:sp>
        <p:nvSpPr>
          <p:cNvPr id="6" name="Footer Placeholder 5">
            <a:extLst>
              <a:ext uri="{FF2B5EF4-FFF2-40B4-BE49-F238E27FC236}">
                <a16:creationId xmlns:a16="http://schemas.microsoft.com/office/drawing/2014/main" id="{4F58E974-B802-8A19-1ABD-E122384BF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6713C-BCAE-EB6D-8AEE-D000AC148B2A}"/>
              </a:ext>
            </a:extLst>
          </p:cNvPr>
          <p:cNvSpPr>
            <a:spLocks noGrp="1"/>
          </p:cNvSpPr>
          <p:nvPr>
            <p:ph type="sldNum" sz="quarter" idx="12"/>
          </p:nvPr>
        </p:nvSpPr>
        <p:spPr/>
        <p:txBody>
          <a:bodyPr/>
          <a:lstStyle/>
          <a:p>
            <a:fld id="{12420F1B-C026-4BD7-81F2-7A51CA8EA6BA}" type="slidenum">
              <a:rPr lang="en-US" smtClean="0"/>
              <a:t>‹#›</a:t>
            </a:fld>
            <a:endParaRPr lang="en-US"/>
          </a:p>
        </p:txBody>
      </p:sp>
    </p:spTree>
    <p:extLst>
      <p:ext uri="{BB962C8B-B14F-4D97-AF65-F5344CB8AC3E}">
        <p14:creationId xmlns:p14="http://schemas.microsoft.com/office/powerpoint/2010/main" val="1358874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23A5B0-7ABF-F196-B028-D07CE364D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3B4622-FF6F-E19E-3362-F4A98FB70F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D4D1D-65CF-585D-7FBB-10B934878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51B247-A8AF-4D0C-A1C1-99F517EDF82A}" type="datetimeFigureOut">
              <a:rPr lang="en-US" smtClean="0"/>
              <a:t>3/27/2025</a:t>
            </a:fld>
            <a:endParaRPr lang="en-US"/>
          </a:p>
        </p:txBody>
      </p:sp>
      <p:sp>
        <p:nvSpPr>
          <p:cNvPr id="5" name="Footer Placeholder 4">
            <a:extLst>
              <a:ext uri="{FF2B5EF4-FFF2-40B4-BE49-F238E27FC236}">
                <a16:creationId xmlns:a16="http://schemas.microsoft.com/office/drawing/2014/main" id="{752A2BF4-AEC3-82A9-50CB-212150942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A9CFA3-FC9D-3433-5A99-BDBDBA9E0E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420F1B-C026-4BD7-81F2-7A51CA8EA6BA}" type="slidenum">
              <a:rPr lang="en-US" smtClean="0"/>
              <a:t>‹#›</a:t>
            </a:fld>
            <a:endParaRPr lang="en-US"/>
          </a:p>
        </p:txBody>
      </p:sp>
    </p:spTree>
    <p:extLst>
      <p:ext uri="{BB962C8B-B14F-4D97-AF65-F5344CB8AC3E}">
        <p14:creationId xmlns:p14="http://schemas.microsoft.com/office/powerpoint/2010/main" val="110026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attlefields.org/learn/revolutionary-war/battles/bunker-hil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RZchF6fBjRA&amp;t=74s" TargetMode="External"/><Relationship Id="rId2" Type="http://schemas.openxmlformats.org/officeDocument/2006/relationships/hyperlink" Target="https://www.youtube.com/watch?v=_jPzFvKRuKE&amp;t=26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4AF9AD-844D-EF33-81C8-BB1D18338502}"/>
              </a:ext>
            </a:extLst>
          </p:cNvPr>
          <p:cNvSpPr/>
          <p:nvPr/>
        </p:nvSpPr>
        <p:spPr>
          <a:xfrm>
            <a:off x="2458931" y="518049"/>
            <a:ext cx="7448321" cy="341632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War and Independence</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Part 5-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Fighting Continues</a:t>
            </a: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58412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353785" y="170151"/>
            <a:ext cx="11484429" cy="2554545"/>
          </a:xfrm>
          <a:prstGeom prst="rect">
            <a:avLst/>
          </a:prstGeom>
          <a:noFill/>
        </p:spPr>
        <p:txBody>
          <a:bodyPr wrap="square" rtlCol="0">
            <a:spAutoFit/>
          </a:bodyPr>
          <a:lstStyle/>
          <a:p>
            <a:pPr algn="ctr"/>
            <a:r>
              <a:rPr lang="en-US" sz="4000" dirty="0">
                <a:latin typeface="Bookman Old Style" panose="02050604050505020204" pitchFamily="18" charset="0"/>
              </a:rPr>
              <a:t>The Congress was again </a:t>
            </a:r>
            <a:r>
              <a:rPr lang="en-US" sz="4000" u="sng" dirty="0">
                <a:latin typeface="Bookman Old Style" panose="02050604050505020204" pitchFamily="18" charset="0"/>
              </a:rPr>
              <a:t>divided</a:t>
            </a:r>
            <a:r>
              <a:rPr lang="en-US" sz="4000" dirty="0">
                <a:latin typeface="Bookman Old Style" panose="02050604050505020204" pitchFamily="18" charset="0"/>
              </a:rPr>
              <a:t> as to what to do.  Some delegates thought </a:t>
            </a:r>
            <a:r>
              <a:rPr lang="en-US" sz="4000" u="sng" dirty="0">
                <a:latin typeface="Bookman Old Style" panose="02050604050505020204" pitchFamily="18" charset="0"/>
              </a:rPr>
              <a:t>war</a:t>
            </a:r>
            <a:r>
              <a:rPr lang="en-US" sz="4000" dirty="0">
                <a:latin typeface="Bookman Old Style" panose="02050604050505020204" pitchFamily="18" charset="0"/>
              </a:rPr>
              <a:t> was the only option, while some still wanted to work out the problems with Britain </a:t>
            </a:r>
            <a:r>
              <a:rPr lang="en-US" sz="4000" u="sng" dirty="0">
                <a:latin typeface="Bookman Old Style" panose="02050604050505020204" pitchFamily="18" charset="0"/>
              </a:rPr>
              <a:t>peacefully</a:t>
            </a:r>
            <a:r>
              <a:rPr lang="en-US" sz="4000" dirty="0">
                <a:latin typeface="Bookman Old Style" panose="02050604050505020204" pitchFamily="18" charset="0"/>
              </a:rPr>
              <a:t>.</a:t>
            </a:r>
          </a:p>
        </p:txBody>
      </p:sp>
      <p:pic>
        <p:nvPicPr>
          <p:cNvPr id="3" name="Picture 2">
            <a:extLst>
              <a:ext uri="{FF2B5EF4-FFF2-40B4-BE49-F238E27FC236}">
                <a16:creationId xmlns:a16="http://schemas.microsoft.com/office/drawing/2014/main" id="{A527578B-82A2-CF1B-8B83-ADF7EDE0D954}"/>
              </a:ext>
            </a:extLst>
          </p:cNvPr>
          <p:cNvPicPr>
            <a:picLocks noChangeAspect="1"/>
          </p:cNvPicPr>
          <p:nvPr/>
        </p:nvPicPr>
        <p:blipFill>
          <a:blip r:embed="rId2"/>
          <a:stretch>
            <a:fillRect/>
          </a:stretch>
        </p:blipFill>
        <p:spPr>
          <a:xfrm>
            <a:off x="3214253" y="2724696"/>
            <a:ext cx="5763491" cy="3935384"/>
          </a:xfrm>
          <a:prstGeom prst="rect">
            <a:avLst/>
          </a:prstGeom>
        </p:spPr>
      </p:pic>
    </p:spTree>
    <p:extLst>
      <p:ext uri="{BB962C8B-B14F-4D97-AF65-F5344CB8AC3E}">
        <p14:creationId xmlns:p14="http://schemas.microsoft.com/office/powerpoint/2010/main" val="374526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250371" y="305068"/>
            <a:ext cx="5845629" cy="6247864"/>
          </a:xfrm>
          <a:prstGeom prst="rect">
            <a:avLst/>
          </a:prstGeom>
          <a:noFill/>
        </p:spPr>
        <p:txBody>
          <a:bodyPr wrap="square" rtlCol="0">
            <a:spAutoFit/>
          </a:bodyPr>
          <a:lstStyle/>
          <a:p>
            <a:pPr algn="ctr"/>
            <a:r>
              <a:rPr lang="en-US" sz="4000" dirty="0">
                <a:latin typeface="Bookman Old Style" panose="02050604050505020204" pitchFamily="18" charset="0"/>
              </a:rPr>
              <a:t>John Adams and others convinced the Congress to form a </a:t>
            </a:r>
            <a:r>
              <a:rPr lang="en-US" sz="4000" u="sng" dirty="0">
                <a:latin typeface="Bookman Old Style" panose="02050604050505020204" pitchFamily="18" charset="0"/>
              </a:rPr>
              <a:t>Continental</a:t>
            </a:r>
            <a:r>
              <a:rPr lang="en-US" sz="4000" dirty="0">
                <a:latin typeface="Bookman Old Style" panose="02050604050505020204" pitchFamily="18" charset="0"/>
              </a:rPr>
              <a:t> army and make </a:t>
            </a:r>
            <a:r>
              <a:rPr lang="en-US" sz="4000" u="sng" dirty="0">
                <a:latin typeface="Bookman Old Style" panose="02050604050505020204" pitchFamily="18" charset="0"/>
              </a:rPr>
              <a:t>George Washington</a:t>
            </a:r>
            <a:r>
              <a:rPr lang="en-US" sz="4000" dirty="0">
                <a:latin typeface="Bookman Old Style" panose="02050604050505020204" pitchFamily="18" charset="0"/>
              </a:rPr>
              <a:t> its leader.  Washington soon left to take over the </a:t>
            </a:r>
            <a:r>
              <a:rPr lang="en-US" sz="4000" u="sng" dirty="0">
                <a:latin typeface="Bookman Old Style" panose="02050604050505020204" pitchFamily="18" charset="0"/>
              </a:rPr>
              <a:t>patriot</a:t>
            </a:r>
            <a:r>
              <a:rPr lang="en-US" sz="4000" dirty="0">
                <a:latin typeface="Bookman Old Style" panose="02050604050505020204" pitchFamily="18" charset="0"/>
              </a:rPr>
              <a:t> militias outside of Boston.</a:t>
            </a:r>
          </a:p>
        </p:txBody>
      </p:sp>
      <p:pic>
        <p:nvPicPr>
          <p:cNvPr id="3" name="Picture 2">
            <a:extLst>
              <a:ext uri="{FF2B5EF4-FFF2-40B4-BE49-F238E27FC236}">
                <a16:creationId xmlns:a16="http://schemas.microsoft.com/office/drawing/2014/main" id="{8276071B-8FC3-90F5-C871-BF14E63B62A2}"/>
              </a:ext>
            </a:extLst>
          </p:cNvPr>
          <p:cNvPicPr>
            <a:picLocks noChangeAspect="1"/>
          </p:cNvPicPr>
          <p:nvPr/>
        </p:nvPicPr>
        <p:blipFill>
          <a:blip r:embed="rId2"/>
          <a:stretch>
            <a:fillRect/>
          </a:stretch>
        </p:blipFill>
        <p:spPr>
          <a:xfrm>
            <a:off x="6230304" y="1528113"/>
            <a:ext cx="5578101" cy="3801774"/>
          </a:xfrm>
          <a:prstGeom prst="rect">
            <a:avLst/>
          </a:prstGeom>
        </p:spPr>
      </p:pic>
    </p:spTree>
    <p:extLst>
      <p:ext uri="{BB962C8B-B14F-4D97-AF65-F5344CB8AC3E}">
        <p14:creationId xmlns:p14="http://schemas.microsoft.com/office/powerpoint/2010/main" val="3590811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250371" y="478971"/>
            <a:ext cx="11484429" cy="1938992"/>
          </a:xfrm>
          <a:prstGeom prst="rect">
            <a:avLst/>
          </a:prstGeom>
          <a:noFill/>
        </p:spPr>
        <p:txBody>
          <a:bodyPr wrap="square" rtlCol="0">
            <a:spAutoFit/>
          </a:bodyPr>
          <a:lstStyle/>
          <a:p>
            <a:pPr algn="ctr"/>
            <a:r>
              <a:rPr lang="en-US" sz="4000" dirty="0">
                <a:latin typeface="Bookman Old Style" panose="02050604050505020204" pitchFamily="18" charset="0"/>
              </a:rPr>
              <a:t>Before Washington made it to Boston, another battle took place on June 17, 1775.  </a:t>
            </a:r>
            <a:r>
              <a:rPr lang="en-US" sz="4000" dirty="0">
                <a:latin typeface="Bookman Old Style" panose="02050604050505020204" pitchFamily="18" charset="0"/>
                <a:hlinkClick r:id="rId2"/>
              </a:rPr>
              <a:t>The Battle of Bunker Hill</a:t>
            </a:r>
            <a:r>
              <a:rPr lang="en-US" sz="4000" dirty="0">
                <a:latin typeface="Bookman Old Style" panose="02050604050505020204" pitchFamily="18" charset="0"/>
              </a:rPr>
              <a:t>.</a:t>
            </a:r>
          </a:p>
        </p:txBody>
      </p:sp>
      <p:pic>
        <p:nvPicPr>
          <p:cNvPr id="3" name="Picture 2">
            <a:extLst>
              <a:ext uri="{FF2B5EF4-FFF2-40B4-BE49-F238E27FC236}">
                <a16:creationId xmlns:a16="http://schemas.microsoft.com/office/drawing/2014/main" id="{D2996711-9A49-1BBD-1A53-B77B7DB2C9D4}"/>
              </a:ext>
            </a:extLst>
          </p:cNvPr>
          <p:cNvPicPr>
            <a:picLocks noChangeAspect="1"/>
          </p:cNvPicPr>
          <p:nvPr/>
        </p:nvPicPr>
        <p:blipFill>
          <a:blip r:embed="rId3"/>
          <a:stretch>
            <a:fillRect/>
          </a:stretch>
        </p:blipFill>
        <p:spPr>
          <a:xfrm>
            <a:off x="2915734" y="2604394"/>
            <a:ext cx="6360532" cy="4253606"/>
          </a:xfrm>
          <a:prstGeom prst="rect">
            <a:avLst/>
          </a:prstGeom>
        </p:spPr>
      </p:pic>
    </p:spTree>
    <p:extLst>
      <p:ext uri="{BB962C8B-B14F-4D97-AF65-F5344CB8AC3E}">
        <p14:creationId xmlns:p14="http://schemas.microsoft.com/office/powerpoint/2010/main" val="139520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DE5C8-CE68-8DBF-ED9D-D3C67CD53490}"/>
              </a:ext>
            </a:extLst>
          </p:cNvPr>
          <p:cNvPicPr>
            <a:picLocks noChangeAspect="1"/>
          </p:cNvPicPr>
          <p:nvPr/>
        </p:nvPicPr>
        <p:blipFill>
          <a:blip r:embed="rId2"/>
          <a:stretch>
            <a:fillRect/>
          </a:stretch>
        </p:blipFill>
        <p:spPr>
          <a:xfrm>
            <a:off x="947351" y="0"/>
            <a:ext cx="10297297" cy="6858000"/>
          </a:xfrm>
          <a:prstGeom prst="rect">
            <a:avLst/>
          </a:prstGeom>
        </p:spPr>
      </p:pic>
    </p:spTree>
    <p:extLst>
      <p:ext uri="{BB962C8B-B14F-4D97-AF65-F5344CB8AC3E}">
        <p14:creationId xmlns:p14="http://schemas.microsoft.com/office/powerpoint/2010/main" val="12789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36C6AD-F45B-F54A-5CE8-5182AFFA2791}"/>
              </a:ext>
            </a:extLst>
          </p:cNvPr>
          <p:cNvPicPr>
            <a:picLocks noChangeAspect="1"/>
          </p:cNvPicPr>
          <p:nvPr/>
        </p:nvPicPr>
        <p:blipFill>
          <a:blip r:embed="rId2"/>
          <a:stretch>
            <a:fillRect/>
          </a:stretch>
        </p:blipFill>
        <p:spPr>
          <a:xfrm>
            <a:off x="1226288" y="129469"/>
            <a:ext cx="9948034" cy="6600935"/>
          </a:xfrm>
          <a:prstGeom prst="rect">
            <a:avLst/>
          </a:prstGeom>
        </p:spPr>
      </p:pic>
    </p:spTree>
    <p:extLst>
      <p:ext uri="{BB962C8B-B14F-4D97-AF65-F5344CB8AC3E}">
        <p14:creationId xmlns:p14="http://schemas.microsoft.com/office/powerpoint/2010/main" val="277561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440871" y="1234551"/>
            <a:ext cx="11484429" cy="2554545"/>
          </a:xfrm>
          <a:prstGeom prst="rect">
            <a:avLst/>
          </a:prstGeom>
          <a:noFill/>
        </p:spPr>
        <p:txBody>
          <a:bodyPr wrap="square" rtlCol="0">
            <a:spAutoFit/>
          </a:bodyPr>
          <a:lstStyle/>
          <a:p>
            <a:pPr algn="ctr"/>
            <a:r>
              <a:rPr lang="en-US" sz="4000" dirty="0">
                <a:latin typeface="Bookman Old Style" panose="02050604050505020204" pitchFamily="18" charset="0"/>
              </a:rPr>
              <a:t>Even though the Battle of Bunker Hill was a British victory, the battle lifted the spirits of the patriots, while it gave the British a sense of gloom.  Why do you think that was?</a:t>
            </a:r>
          </a:p>
        </p:txBody>
      </p:sp>
      <p:sp>
        <p:nvSpPr>
          <p:cNvPr id="3" name="Rectangle 2">
            <a:extLst>
              <a:ext uri="{FF2B5EF4-FFF2-40B4-BE49-F238E27FC236}">
                <a16:creationId xmlns:a16="http://schemas.microsoft.com/office/drawing/2014/main" id="{A10B1067-BC5D-A643-0802-0B7C5F6AF728}"/>
              </a:ext>
            </a:extLst>
          </p:cNvPr>
          <p:cNvSpPr/>
          <p:nvPr/>
        </p:nvSpPr>
        <p:spPr>
          <a:xfrm>
            <a:off x="3548908" y="311221"/>
            <a:ext cx="450636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Think About It</a:t>
            </a:r>
          </a:p>
        </p:txBody>
      </p:sp>
      <p:pic>
        <p:nvPicPr>
          <p:cNvPr id="4" name="Picture 3">
            <a:extLst>
              <a:ext uri="{FF2B5EF4-FFF2-40B4-BE49-F238E27FC236}">
                <a16:creationId xmlns:a16="http://schemas.microsoft.com/office/drawing/2014/main" id="{E5B5600E-E9E5-A565-A504-D5BF014100E4}"/>
              </a:ext>
            </a:extLst>
          </p:cNvPr>
          <p:cNvPicPr>
            <a:picLocks noChangeAspect="1"/>
          </p:cNvPicPr>
          <p:nvPr/>
        </p:nvPicPr>
        <p:blipFill>
          <a:blip r:embed="rId2"/>
          <a:stretch>
            <a:fillRect/>
          </a:stretch>
        </p:blipFill>
        <p:spPr>
          <a:xfrm>
            <a:off x="4024397" y="3789096"/>
            <a:ext cx="4317376" cy="2875372"/>
          </a:xfrm>
          <a:prstGeom prst="rect">
            <a:avLst/>
          </a:prstGeom>
        </p:spPr>
      </p:pic>
    </p:spTree>
    <p:extLst>
      <p:ext uri="{BB962C8B-B14F-4D97-AF65-F5344CB8AC3E}">
        <p14:creationId xmlns:p14="http://schemas.microsoft.com/office/powerpoint/2010/main" val="111242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261257" y="261257"/>
            <a:ext cx="11484429" cy="4401205"/>
          </a:xfrm>
          <a:prstGeom prst="rect">
            <a:avLst/>
          </a:prstGeom>
          <a:noFill/>
        </p:spPr>
        <p:txBody>
          <a:bodyPr wrap="square" rtlCol="0">
            <a:spAutoFit/>
          </a:bodyPr>
          <a:lstStyle/>
          <a:p>
            <a:pPr algn="ctr"/>
            <a:r>
              <a:rPr lang="en-US" sz="4000" dirty="0">
                <a:latin typeface="Bookman Old Style" panose="02050604050505020204" pitchFamily="18" charset="0"/>
              </a:rPr>
              <a:t>When Washington finally arrived near </a:t>
            </a:r>
            <a:r>
              <a:rPr lang="en-US" sz="4000" u="sng" dirty="0">
                <a:latin typeface="Bookman Old Style" panose="02050604050505020204" pitchFamily="18" charset="0"/>
              </a:rPr>
              <a:t>Boston</a:t>
            </a:r>
            <a:r>
              <a:rPr lang="en-US" sz="4000" dirty="0">
                <a:latin typeface="Bookman Old Style" panose="02050604050505020204" pitchFamily="18" charset="0"/>
              </a:rPr>
              <a:t> on July 2</a:t>
            </a:r>
            <a:r>
              <a:rPr lang="en-US" sz="4000" baseline="30000" dirty="0">
                <a:latin typeface="Bookman Old Style" panose="02050604050505020204" pitchFamily="18" charset="0"/>
              </a:rPr>
              <a:t>nd</a:t>
            </a:r>
            <a:r>
              <a:rPr lang="en-US" sz="4000" dirty="0">
                <a:latin typeface="Bookman Old Style" panose="02050604050505020204" pitchFamily="18" charset="0"/>
              </a:rPr>
              <a:t>, he immediately got to work trying to </a:t>
            </a:r>
            <a:r>
              <a:rPr lang="en-US" sz="4000" u="sng" dirty="0">
                <a:latin typeface="Bookman Old Style" panose="02050604050505020204" pitchFamily="18" charset="0"/>
              </a:rPr>
              <a:t>organize</a:t>
            </a:r>
            <a:r>
              <a:rPr lang="en-US" sz="4000" dirty="0">
                <a:latin typeface="Bookman Old Style" panose="02050604050505020204" pitchFamily="18" charset="0"/>
              </a:rPr>
              <a:t> the Continental army.  He had to figure out how to </a:t>
            </a:r>
            <a:r>
              <a:rPr lang="en-US" sz="4000" u="sng" dirty="0">
                <a:latin typeface="Bookman Old Style" panose="02050604050505020204" pitchFamily="18" charset="0"/>
              </a:rPr>
              <a:t>feed</a:t>
            </a:r>
            <a:r>
              <a:rPr lang="en-US" sz="4000" dirty="0">
                <a:latin typeface="Bookman Old Style" panose="02050604050505020204" pitchFamily="18" charset="0"/>
              </a:rPr>
              <a:t> and </a:t>
            </a:r>
            <a:r>
              <a:rPr lang="en-US" sz="4000" u="sng" dirty="0">
                <a:latin typeface="Bookman Old Style" panose="02050604050505020204" pitchFamily="18" charset="0"/>
              </a:rPr>
              <a:t>equip</a:t>
            </a:r>
            <a:r>
              <a:rPr lang="en-US" sz="4000" dirty="0">
                <a:latin typeface="Bookman Old Style" panose="02050604050505020204" pitchFamily="18" charset="0"/>
              </a:rPr>
              <a:t> his men, provide for better </a:t>
            </a:r>
            <a:r>
              <a:rPr lang="en-US" sz="4000" u="sng" dirty="0">
                <a:latin typeface="Bookman Old Style" panose="02050604050505020204" pitchFamily="18" charset="0"/>
              </a:rPr>
              <a:t>sanitation</a:t>
            </a:r>
            <a:r>
              <a:rPr lang="en-US" sz="4000" dirty="0">
                <a:latin typeface="Bookman Old Style" panose="02050604050505020204" pitchFamily="18" charset="0"/>
              </a:rPr>
              <a:t> in camp, and decide how to get the </a:t>
            </a:r>
            <a:r>
              <a:rPr lang="en-US" sz="4000" u="sng" dirty="0">
                <a:latin typeface="Bookman Old Style" panose="02050604050505020204" pitchFamily="18" charset="0"/>
              </a:rPr>
              <a:t>British</a:t>
            </a:r>
            <a:r>
              <a:rPr lang="en-US" sz="4000" dirty="0">
                <a:latin typeface="Bookman Old Style" panose="02050604050505020204" pitchFamily="18" charset="0"/>
              </a:rPr>
              <a:t> out of Boston.</a:t>
            </a:r>
          </a:p>
        </p:txBody>
      </p:sp>
    </p:spTree>
    <p:extLst>
      <p:ext uri="{BB962C8B-B14F-4D97-AF65-F5344CB8AC3E}">
        <p14:creationId xmlns:p14="http://schemas.microsoft.com/office/powerpoint/2010/main" val="82434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261257" y="261257"/>
            <a:ext cx="11484429" cy="2554545"/>
          </a:xfrm>
          <a:prstGeom prst="rect">
            <a:avLst/>
          </a:prstGeom>
          <a:noFill/>
        </p:spPr>
        <p:txBody>
          <a:bodyPr wrap="square" rtlCol="0">
            <a:spAutoFit/>
          </a:bodyPr>
          <a:lstStyle/>
          <a:p>
            <a:pPr algn="ctr"/>
            <a:r>
              <a:rPr lang="en-US" sz="4000" dirty="0">
                <a:latin typeface="Bookman Old Style" panose="02050604050505020204" pitchFamily="18" charset="0"/>
              </a:rPr>
              <a:t>Back in </a:t>
            </a:r>
            <a:r>
              <a:rPr lang="en-US" sz="4000" u="sng" dirty="0">
                <a:latin typeface="Bookman Old Style" panose="02050604050505020204" pitchFamily="18" charset="0"/>
              </a:rPr>
              <a:t>Philadelphia</a:t>
            </a:r>
            <a:r>
              <a:rPr lang="en-US" sz="4000" dirty="0">
                <a:latin typeface="Bookman Old Style" panose="02050604050505020204" pitchFamily="18" charset="0"/>
              </a:rPr>
              <a:t>, the Continental Congress continued to debate what to do.  Most colonists still wanted </a:t>
            </a:r>
            <a:r>
              <a:rPr lang="en-US" sz="4000" u="sng" dirty="0">
                <a:latin typeface="Bookman Old Style" panose="02050604050505020204" pitchFamily="18" charset="0"/>
              </a:rPr>
              <a:t>peace</a:t>
            </a:r>
            <a:r>
              <a:rPr lang="en-US" sz="4000" dirty="0">
                <a:latin typeface="Bookman Old Style" panose="02050604050505020204" pitchFamily="18" charset="0"/>
              </a:rPr>
              <a:t> even though several </a:t>
            </a:r>
            <a:r>
              <a:rPr lang="en-US" sz="4000" u="sng" dirty="0">
                <a:latin typeface="Bookman Old Style" panose="02050604050505020204" pitchFamily="18" charset="0"/>
              </a:rPr>
              <a:t>battles</a:t>
            </a:r>
            <a:r>
              <a:rPr lang="en-US" sz="4000" dirty="0">
                <a:latin typeface="Bookman Old Style" panose="02050604050505020204" pitchFamily="18" charset="0"/>
              </a:rPr>
              <a:t> had been fought.</a:t>
            </a:r>
          </a:p>
        </p:txBody>
      </p:sp>
      <p:pic>
        <p:nvPicPr>
          <p:cNvPr id="3" name="Picture 2">
            <a:extLst>
              <a:ext uri="{FF2B5EF4-FFF2-40B4-BE49-F238E27FC236}">
                <a16:creationId xmlns:a16="http://schemas.microsoft.com/office/drawing/2014/main" id="{AC1C8660-EF56-E748-8504-C5C04F00ECA7}"/>
              </a:ext>
            </a:extLst>
          </p:cNvPr>
          <p:cNvPicPr>
            <a:picLocks noChangeAspect="1"/>
          </p:cNvPicPr>
          <p:nvPr/>
        </p:nvPicPr>
        <p:blipFill>
          <a:blip r:embed="rId2"/>
          <a:stretch>
            <a:fillRect/>
          </a:stretch>
        </p:blipFill>
        <p:spPr>
          <a:xfrm>
            <a:off x="2634343" y="2815802"/>
            <a:ext cx="6923314" cy="3894364"/>
          </a:xfrm>
          <a:prstGeom prst="rect">
            <a:avLst/>
          </a:prstGeom>
        </p:spPr>
      </p:pic>
    </p:spTree>
    <p:extLst>
      <p:ext uri="{BB962C8B-B14F-4D97-AF65-F5344CB8AC3E}">
        <p14:creationId xmlns:p14="http://schemas.microsoft.com/office/powerpoint/2010/main" val="2323201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261257" y="261257"/>
            <a:ext cx="11484429" cy="5016758"/>
          </a:xfrm>
          <a:prstGeom prst="rect">
            <a:avLst/>
          </a:prstGeom>
          <a:noFill/>
        </p:spPr>
        <p:txBody>
          <a:bodyPr wrap="square" rtlCol="0">
            <a:spAutoFit/>
          </a:bodyPr>
          <a:lstStyle/>
          <a:p>
            <a:pPr algn="ctr"/>
            <a:r>
              <a:rPr lang="en-US" sz="4000" dirty="0">
                <a:latin typeface="Bookman Old Style" panose="02050604050505020204" pitchFamily="18" charset="0"/>
              </a:rPr>
              <a:t>In July of 1775, the Continental Congress sent the </a:t>
            </a:r>
            <a:r>
              <a:rPr lang="en-US" sz="4000" u="sng" dirty="0">
                <a:latin typeface="Bookman Old Style" panose="02050604050505020204" pitchFamily="18" charset="0"/>
              </a:rPr>
              <a:t>king</a:t>
            </a:r>
            <a:r>
              <a:rPr lang="en-US" sz="4000" dirty="0">
                <a:latin typeface="Bookman Old Style" panose="02050604050505020204" pitchFamily="18" charset="0"/>
              </a:rPr>
              <a:t> a letter they called the “</a:t>
            </a:r>
            <a:r>
              <a:rPr lang="en-US" sz="4000" u="sng" dirty="0">
                <a:latin typeface="Bookman Old Style" panose="02050604050505020204" pitchFamily="18" charset="0"/>
              </a:rPr>
              <a:t>Olive Branch Petition</a:t>
            </a:r>
            <a:r>
              <a:rPr lang="en-US" sz="4000" dirty="0">
                <a:latin typeface="Bookman Old Style" panose="02050604050505020204" pitchFamily="18" charset="0"/>
              </a:rPr>
              <a:t>.”  (An olive branch is a symbol of </a:t>
            </a:r>
            <a:r>
              <a:rPr lang="en-US" sz="4000" u="sng" dirty="0">
                <a:latin typeface="Bookman Old Style" panose="02050604050505020204" pitchFamily="18" charset="0"/>
              </a:rPr>
              <a:t>peace</a:t>
            </a:r>
            <a:r>
              <a:rPr lang="en-US" sz="4000" dirty="0">
                <a:latin typeface="Bookman Old Style" panose="02050604050505020204" pitchFamily="18" charset="0"/>
              </a:rPr>
              <a:t>.) In the letter they blamed Parliament for the </a:t>
            </a:r>
            <a:r>
              <a:rPr lang="en-US" sz="4000" u="sng" dirty="0">
                <a:latin typeface="Bookman Old Style" panose="02050604050505020204" pitchFamily="18" charset="0"/>
              </a:rPr>
              <a:t>violence</a:t>
            </a:r>
            <a:r>
              <a:rPr lang="en-US" sz="4000" dirty="0">
                <a:latin typeface="Bookman Old Style" panose="02050604050505020204" pitchFamily="18" charset="0"/>
              </a:rPr>
              <a:t> and asked the king to bring about “a happy and permanent reconciliation.”  The king </a:t>
            </a:r>
            <a:r>
              <a:rPr lang="en-US" sz="4000" u="sng" dirty="0">
                <a:latin typeface="Bookman Old Style" panose="02050604050505020204" pitchFamily="18" charset="0"/>
              </a:rPr>
              <a:t>refused</a:t>
            </a:r>
            <a:r>
              <a:rPr lang="en-US" sz="4000" dirty="0">
                <a:latin typeface="Bookman Old Style" panose="02050604050505020204" pitchFamily="18" charset="0"/>
              </a:rPr>
              <a:t> to even read it!</a:t>
            </a:r>
          </a:p>
        </p:txBody>
      </p:sp>
      <p:pic>
        <p:nvPicPr>
          <p:cNvPr id="3" name="Picture 2">
            <a:extLst>
              <a:ext uri="{FF2B5EF4-FFF2-40B4-BE49-F238E27FC236}">
                <a16:creationId xmlns:a16="http://schemas.microsoft.com/office/drawing/2014/main" id="{343D1A5B-87F1-4916-CB4D-C6B3DED7278E}"/>
              </a:ext>
            </a:extLst>
          </p:cNvPr>
          <p:cNvPicPr>
            <a:picLocks noChangeAspect="1"/>
          </p:cNvPicPr>
          <p:nvPr/>
        </p:nvPicPr>
        <p:blipFill>
          <a:blip r:embed="rId2"/>
          <a:stretch>
            <a:fillRect/>
          </a:stretch>
        </p:blipFill>
        <p:spPr>
          <a:xfrm rot="21050081">
            <a:off x="7000877" y="4833218"/>
            <a:ext cx="2586446" cy="1567543"/>
          </a:xfrm>
          <a:prstGeom prst="rect">
            <a:avLst/>
          </a:prstGeom>
        </p:spPr>
      </p:pic>
      <p:pic>
        <p:nvPicPr>
          <p:cNvPr id="4" name="Picture 3">
            <a:extLst>
              <a:ext uri="{FF2B5EF4-FFF2-40B4-BE49-F238E27FC236}">
                <a16:creationId xmlns:a16="http://schemas.microsoft.com/office/drawing/2014/main" id="{844405FA-66F0-FB3B-1F03-9250D85BE9C7}"/>
              </a:ext>
            </a:extLst>
          </p:cNvPr>
          <p:cNvPicPr>
            <a:picLocks noChangeAspect="1"/>
          </p:cNvPicPr>
          <p:nvPr/>
        </p:nvPicPr>
        <p:blipFill>
          <a:blip r:embed="rId2"/>
          <a:stretch>
            <a:fillRect/>
          </a:stretch>
        </p:blipFill>
        <p:spPr>
          <a:xfrm rot="271695" flipH="1">
            <a:off x="2183284" y="4745326"/>
            <a:ext cx="2803411" cy="1649836"/>
          </a:xfrm>
          <a:prstGeom prst="rect">
            <a:avLst/>
          </a:prstGeom>
        </p:spPr>
      </p:pic>
    </p:spTree>
    <p:extLst>
      <p:ext uri="{BB962C8B-B14F-4D97-AF65-F5344CB8AC3E}">
        <p14:creationId xmlns:p14="http://schemas.microsoft.com/office/powerpoint/2010/main" val="3756544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047C4C-772B-782B-C775-77917FAEA7B2}"/>
              </a:ext>
            </a:extLst>
          </p:cNvPr>
          <p:cNvPicPr>
            <a:picLocks noChangeAspect="1"/>
          </p:cNvPicPr>
          <p:nvPr/>
        </p:nvPicPr>
        <p:blipFill>
          <a:blip r:embed="rId2"/>
          <a:stretch>
            <a:fillRect/>
          </a:stretch>
        </p:blipFill>
        <p:spPr>
          <a:xfrm>
            <a:off x="3801941" y="0"/>
            <a:ext cx="4413948" cy="6858000"/>
          </a:xfrm>
          <a:prstGeom prst="rect">
            <a:avLst/>
          </a:prstGeom>
        </p:spPr>
      </p:pic>
    </p:spTree>
    <p:extLst>
      <p:ext uri="{BB962C8B-B14F-4D97-AF65-F5344CB8AC3E}">
        <p14:creationId xmlns:p14="http://schemas.microsoft.com/office/powerpoint/2010/main" val="1216213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718456" y="381000"/>
            <a:ext cx="4484915" cy="3785652"/>
          </a:xfrm>
          <a:prstGeom prst="rect">
            <a:avLst/>
          </a:prstGeom>
          <a:noFill/>
        </p:spPr>
        <p:txBody>
          <a:bodyPr wrap="square" rtlCol="0">
            <a:spAutoFit/>
          </a:bodyPr>
          <a:lstStyle/>
          <a:p>
            <a:pPr algn="ctr"/>
            <a:r>
              <a:rPr lang="en-US" sz="4000" dirty="0">
                <a:latin typeface="Bookman Old Style" panose="02050604050505020204" pitchFamily="18" charset="0"/>
              </a:rPr>
              <a:t>After the </a:t>
            </a:r>
            <a:r>
              <a:rPr lang="en-US" sz="4000" u="sng" dirty="0">
                <a:latin typeface="Bookman Old Style" panose="02050604050505020204" pitchFamily="18" charset="0"/>
              </a:rPr>
              <a:t>battles</a:t>
            </a:r>
            <a:r>
              <a:rPr lang="en-US" sz="4000" dirty="0">
                <a:latin typeface="Bookman Old Style" panose="02050604050505020204" pitchFamily="18" charset="0"/>
              </a:rPr>
              <a:t> of Lexington and Concord, the British </a:t>
            </a:r>
            <a:r>
              <a:rPr lang="en-US" sz="4000" u="sng" dirty="0">
                <a:latin typeface="Bookman Old Style" panose="02050604050505020204" pitchFamily="18" charset="0"/>
              </a:rPr>
              <a:t>retreated</a:t>
            </a:r>
            <a:r>
              <a:rPr lang="en-US" sz="4000" dirty="0">
                <a:latin typeface="Bookman Old Style" panose="02050604050505020204" pitchFamily="18" charset="0"/>
              </a:rPr>
              <a:t> back to the </a:t>
            </a:r>
            <a:r>
              <a:rPr lang="en-US" sz="4000" u="sng" dirty="0">
                <a:latin typeface="Bookman Old Style" panose="02050604050505020204" pitchFamily="18" charset="0"/>
              </a:rPr>
              <a:t>Boston</a:t>
            </a:r>
            <a:r>
              <a:rPr lang="en-US" sz="4000" dirty="0">
                <a:latin typeface="Bookman Old Style" panose="02050604050505020204" pitchFamily="18" charset="0"/>
              </a:rPr>
              <a:t> area.</a:t>
            </a:r>
          </a:p>
        </p:txBody>
      </p:sp>
      <p:pic>
        <p:nvPicPr>
          <p:cNvPr id="3" name="Picture 2">
            <a:extLst>
              <a:ext uri="{FF2B5EF4-FFF2-40B4-BE49-F238E27FC236}">
                <a16:creationId xmlns:a16="http://schemas.microsoft.com/office/drawing/2014/main" id="{CA19C733-CF33-0C34-E69E-3C7F0C7A6D15}"/>
              </a:ext>
            </a:extLst>
          </p:cNvPr>
          <p:cNvPicPr>
            <a:picLocks noChangeAspect="1"/>
          </p:cNvPicPr>
          <p:nvPr/>
        </p:nvPicPr>
        <p:blipFill>
          <a:blip r:embed="rId2"/>
          <a:stretch>
            <a:fillRect/>
          </a:stretch>
        </p:blipFill>
        <p:spPr>
          <a:xfrm>
            <a:off x="5810249" y="0"/>
            <a:ext cx="5143500" cy="6858000"/>
          </a:xfrm>
          <a:prstGeom prst="rect">
            <a:avLst/>
          </a:prstGeom>
        </p:spPr>
      </p:pic>
    </p:spTree>
    <p:extLst>
      <p:ext uri="{BB962C8B-B14F-4D97-AF65-F5344CB8AC3E}">
        <p14:creationId xmlns:p14="http://schemas.microsoft.com/office/powerpoint/2010/main" val="1899126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353785" y="193585"/>
            <a:ext cx="11484429" cy="3170099"/>
          </a:xfrm>
          <a:prstGeom prst="rect">
            <a:avLst/>
          </a:prstGeom>
          <a:noFill/>
        </p:spPr>
        <p:txBody>
          <a:bodyPr wrap="square" rtlCol="0">
            <a:spAutoFit/>
          </a:bodyPr>
          <a:lstStyle/>
          <a:p>
            <a:pPr algn="ctr"/>
            <a:r>
              <a:rPr lang="en-US" sz="4000" dirty="0">
                <a:latin typeface="Bookman Old Style" panose="02050604050505020204" pitchFamily="18" charset="0"/>
              </a:rPr>
              <a:t>During the </a:t>
            </a:r>
            <a:r>
              <a:rPr lang="en-US" sz="4000" u="sng" dirty="0">
                <a:latin typeface="Bookman Old Style" panose="02050604050505020204" pitchFamily="18" charset="0"/>
              </a:rPr>
              <a:t>winter</a:t>
            </a:r>
            <a:r>
              <a:rPr lang="en-US" sz="4000" dirty="0">
                <a:latin typeface="Bookman Old Style" panose="02050604050505020204" pitchFamily="18" charset="0"/>
              </a:rPr>
              <a:t> of 1775-1776, the Continentals sent an </a:t>
            </a:r>
            <a:r>
              <a:rPr lang="en-US" sz="4000" u="sng" dirty="0">
                <a:latin typeface="Bookman Old Style" panose="02050604050505020204" pitchFamily="18" charset="0"/>
              </a:rPr>
              <a:t>army</a:t>
            </a:r>
            <a:r>
              <a:rPr lang="en-US" sz="4000" dirty="0">
                <a:latin typeface="Bookman Old Style" panose="02050604050505020204" pitchFamily="18" charset="0"/>
              </a:rPr>
              <a:t> to Canada to try to get the people of the province of </a:t>
            </a:r>
            <a:r>
              <a:rPr lang="en-US" sz="4000" u="sng" dirty="0">
                <a:latin typeface="Bookman Old Style" panose="02050604050505020204" pitchFamily="18" charset="0"/>
              </a:rPr>
              <a:t>Quebec</a:t>
            </a:r>
            <a:r>
              <a:rPr lang="en-US" sz="4000" dirty="0">
                <a:latin typeface="Bookman Old Style" panose="02050604050505020204" pitchFamily="18" charset="0"/>
              </a:rPr>
              <a:t> to join the 13 colonies in </a:t>
            </a:r>
            <a:r>
              <a:rPr lang="en-US" sz="4000" u="sng" dirty="0">
                <a:latin typeface="Bookman Old Style" panose="02050604050505020204" pitchFamily="18" charset="0"/>
              </a:rPr>
              <a:t>rebellion</a:t>
            </a:r>
            <a:r>
              <a:rPr lang="en-US" sz="4000" dirty="0">
                <a:latin typeface="Bookman Old Style" panose="02050604050505020204" pitchFamily="18" charset="0"/>
              </a:rPr>
              <a:t> against Britain.  It eventually </a:t>
            </a:r>
            <a:r>
              <a:rPr lang="en-US" sz="4000" u="sng" dirty="0">
                <a:latin typeface="Bookman Old Style" panose="02050604050505020204" pitchFamily="18" charset="0"/>
              </a:rPr>
              <a:t>failed</a:t>
            </a:r>
            <a:r>
              <a:rPr lang="en-US" sz="4000" dirty="0">
                <a:latin typeface="Bookman Old Style" panose="02050604050505020204" pitchFamily="18" charset="0"/>
              </a:rPr>
              <a:t>.</a:t>
            </a:r>
          </a:p>
        </p:txBody>
      </p:sp>
      <p:pic>
        <p:nvPicPr>
          <p:cNvPr id="3" name="Picture 2">
            <a:extLst>
              <a:ext uri="{FF2B5EF4-FFF2-40B4-BE49-F238E27FC236}">
                <a16:creationId xmlns:a16="http://schemas.microsoft.com/office/drawing/2014/main" id="{6D5E30E0-69F8-345A-63F4-579D01C380DB}"/>
              </a:ext>
            </a:extLst>
          </p:cNvPr>
          <p:cNvPicPr>
            <a:picLocks noChangeAspect="1"/>
          </p:cNvPicPr>
          <p:nvPr/>
        </p:nvPicPr>
        <p:blipFill>
          <a:blip r:embed="rId2"/>
          <a:stretch>
            <a:fillRect/>
          </a:stretch>
        </p:blipFill>
        <p:spPr>
          <a:xfrm>
            <a:off x="3518127" y="3429000"/>
            <a:ext cx="4657044" cy="3363775"/>
          </a:xfrm>
          <a:prstGeom prst="rect">
            <a:avLst/>
          </a:prstGeom>
        </p:spPr>
      </p:pic>
    </p:spTree>
    <p:extLst>
      <p:ext uri="{BB962C8B-B14F-4D97-AF65-F5344CB8AC3E}">
        <p14:creationId xmlns:p14="http://schemas.microsoft.com/office/powerpoint/2010/main" val="290120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79B59-AE80-8E8D-B900-C195A56B5028}"/>
              </a:ext>
            </a:extLst>
          </p:cNvPr>
          <p:cNvSpPr/>
          <p:nvPr/>
        </p:nvSpPr>
        <p:spPr>
          <a:xfrm>
            <a:off x="4069105" y="463621"/>
            <a:ext cx="438036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Exit Question</a:t>
            </a:r>
          </a:p>
        </p:txBody>
      </p:sp>
      <p:sp>
        <p:nvSpPr>
          <p:cNvPr id="3" name="TextBox 2">
            <a:extLst>
              <a:ext uri="{FF2B5EF4-FFF2-40B4-BE49-F238E27FC236}">
                <a16:creationId xmlns:a16="http://schemas.microsoft.com/office/drawing/2014/main" id="{DE6B41EB-58BE-34DC-8F83-27CC31C68367}"/>
              </a:ext>
            </a:extLst>
          </p:cNvPr>
          <p:cNvSpPr txBox="1"/>
          <p:nvPr/>
        </p:nvSpPr>
        <p:spPr>
          <a:xfrm>
            <a:off x="157843" y="1643743"/>
            <a:ext cx="11876314" cy="1938992"/>
          </a:xfrm>
          <a:prstGeom prst="rect">
            <a:avLst/>
          </a:prstGeom>
          <a:noFill/>
        </p:spPr>
        <p:txBody>
          <a:bodyPr wrap="square" rtlCol="0">
            <a:spAutoFit/>
          </a:bodyPr>
          <a:lstStyle/>
          <a:p>
            <a:pPr algn="ctr"/>
            <a:r>
              <a:rPr lang="en-US" sz="4000" dirty="0">
                <a:latin typeface="Bookman Old Style" panose="02050604050505020204" pitchFamily="18" charset="0"/>
              </a:rPr>
              <a:t>What do you think was the most difficult thing facing the Continental army as the war started?  Why?</a:t>
            </a:r>
          </a:p>
        </p:txBody>
      </p:sp>
    </p:spTree>
    <p:extLst>
      <p:ext uri="{BB962C8B-B14F-4D97-AF65-F5344CB8AC3E}">
        <p14:creationId xmlns:p14="http://schemas.microsoft.com/office/powerpoint/2010/main" val="181314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DB5DED-2541-2728-9240-50E5E9B87303}"/>
              </a:ext>
            </a:extLst>
          </p:cNvPr>
          <p:cNvSpPr/>
          <p:nvPr/>
        </p:nvSpPr>
        <p:spPr>
          <a:xfrm>
            <a:off x="1899402" y="750608"/>
            <a:ext cx="8393195"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hlinkClick r:id="rId2"/>
              </a:rPr>
              <a:t>Extra History’s</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hlinkClick r:id="rId2"/>
              </a:rPr>
              <a:t>Invasion of Quebec- Part 1</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a:extLst>
              <a:ext uri="{FF2B5EF4-FFF2-40B4-BE49-F238E27FC236}">
                <a16:creationId xmlns:a16="http://schemas.microsoft.com/office/drawing/2014/main" id="{EED4C308-D91A-A8D9-14A2-E54918B20DF4}"/>
              </a:ext>
            </a:extLst>
          </p:cNvPr>
          <p:cNvSpPr/>
          <p:nvPr/>
        </p:nvSpPr>
        <p:spPr>
          <a:xfrm>
            <a:off x="1899402" y="3299844"/>
            <a:ext cx="8393195"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hlinkClick r:id="rId3"/>
              </a:rPr>
              <a:t>Extra History</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hlinkClick r:id="rId3"/>
              </a:rPr>
              <a:t>’s</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hlinkClick r:id="rId3"/>
              </a:rPr>
              <a:t>Invasion of Quebec- Part 2</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04298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353785" y="30874"/>
            <a:ext cx="11484429" cy="3170099"/>
          </a:xfrm>
          <a:prstGeom prst="rect">
            <a:avLst/>
          </a:prstGeom>
          <a:noFill/>
        </p:spPr>
        <p:txBody>
          <a:bodyPr wrap="square" rtlCol="0">
            <a:spAutoFit/>
          </a:bodyPr>
          <a:lstStyle/>
          <a:p>
            <a:pPr algn="ctr"/>
            <a:r>
              <a:rPr lang="en-US" sz="4000" dirty="0">
                <a:latin typeface="Bookman Old Style" panose="02050604050505020204" pitchFamily="18" charset="0"/>
              </a:rPr>
              <a:t>Over the next few weeks, over </a:t>
            </a:r>
            <a:r>
              <a:rPr lang="en-US" sz="4000" u="sng" dirty="0">
                <a:latin typeface="Bookman Old Style" panose="02050604050505020204" pitchFamily="18" charset="0"/>
              </a:rPr>
              <a:t>20,000</a:t>
            </a:r>
            <a:r>
              <a:rPr lang="en-US" sz="4000" dirty="0">
                <a:latin typeface="Bookman Old Style" panose="02050604050505020204" pitchFamily="18" charset="0"/>
              </a:rPr>
              <a:t> militiamen from all over New England arrived in the Boston area.  The British soldiers retreated to the city of Boston.  The </a:t>
            </a:r>
            <a:r>
              <a:rPr lang="en-US" sz="4000" u="sng" dirty="0">
                <a:latin typeface="Bookman Old Style" panose="02050604050505020204" pitchFamily="18" charset="0"/>
              </a:rPr>
              <a:t>Siege of Boston</a:t>
            </a:r>
            <a:r>
              <a:rPr lang="en-US" sz="4000" dirty="0">
                <a:latin typeface="Bookman Old Style" panose="02050604050505020204" pitchFamily="18" charset="0"/>
              </a:rPr>
              <a:t> lasted for the next </a:t>
            </a:r>
            <a:r>
              <a:rPr lang="en-US" sz="4000" u="sng" dirty="0">
                <a:latin typeface="Bookman Old Style" panose="02050604050505020204" pitchFamily="18" charset="0"/>
              </a:rPr>
              <a:t>eleven</a:t>
            </a:r>
            <a:r>
              <a:rPr lang="en-US" sz="4000" dirty="0">
                <a:latin typeface="Bookman Old Style" panose="02050604050505020204" pitchFamily="18" charset="0"/>
              </a:rPr>
              <a:t> months.</a:t>
            </a:r>
          </a:p>
        </p:txBody>
      </p:sp>
      <p:pic>
        <p:nvPicPr>
          <p:cNvPr id="4" name="Picture 3">
            <a:extLst>
              <a:ext uri="{FF2B5EF4-FFF2-40B4-BE49-F238E27FC236}">
                <a16:creationId xmlns:a16="http://schemas.microsoft.com/office/drawing/2014/main" id="{B14ED169-FE94-B1EB-8BD3-240EAE28EB00}"/>
              </a:ext>
            </a:extLst>
          </p:cNvPr>
          <p:cNvPicPr>
            <a:picLocks noChangeAspect="1"/>
          </p:cNvPicPr>
          <p:nvPr/>
        </p:nvPicPr>
        <p:blipFill>
          <a:blip r:embed="rId2"/>
          <a:stretch>
            <a:fillRect/>
          </a:stretch>
        </p:blipFill>
        <p:spPr>
          <a:xfrm>
            <a:off x="2882530" y="3245577"/>
            <a:ext cx="6471542" cy="3398126"/>
          </a:xfrm>
          <a:prstGeom prst="rect">
            <a:avLst/>
          </a:prstGeom>
        </p:spPr>
      </p:pic>
    </p:spTree>
    <p:extLst>
      <p:ext uri="{BB962C8B-B14F-4D97-AF65-F5344CB8AC3E}">
        <p14:creationId xmlns:p14="http://schemas.microsoft.com/office/powerpoint/2010/main" val="2203977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353785" y="0"/>
            <a:ext cx="11484429" cy="3170099"/>
          </a:xfrm>
          <a:prstGeom prst="rect">
            <a:avLst/>
          </a:prstGeom>
          <a:noFill/>
        </p:spPr>
        <p:txBody>
          <a:bodyPr wrap="square" rtlCol="0">
            <a:spAutoFit/>
          </a:bodyPr>
          <a:lstStyle/>
          <a:p>
            <a:pPr algn="ctr"/>
            <a:r>
              <a:rPr lang="en-US" sz="4000" dirty="0">
                <a:latin typeface="Bookman Old Style" panose="02050604050505020204" pitchFamily="18" charset="0"/>
              </a:rPr>
              <a:t>Many patriots fled Boston, while many loyalists from the surrounding area went into the city looking for protection from the British.  Life during the siege was difficult.  There were many shortages, including food.</a:t>
            </a:r>
          </a:p>
        </p:txBody>
      </p:sp>
      <p:pic>
        <p:nvPicPr>
          <p:cNvPr id="3" name="Picture 2">
            <a:extLst>
              <a:ext uri="{FF2B5EF4-FFF2-40B4-BE49-F238E27FC236}">
                <a16:creationId xmlns:a16="http://schemas.microsoft.com/office/drawing/2014/main" id="{9F1B2DD1-B7A3-6A75-3325-282B1D5E45B5}"/>
              </a:ext>
            </a:extLst>
          </p:cNvPr>
          <p:cNvPicPr>
            <a:picLocks noChangeAspect="1"/>
          </p:cNvPicPr>
          <p:nvPr/>
        </p:nvPicPr>
        <p:blipFill>
          <a:blip r:embed="rId2"/>
          <a:stretch>
            <a:fillRect/>
          </a:stretch>
        </p:blipFill>
        <p:spPr>
          <a:xfrm>
            <a:off x="3695776" y="3170099"/>
            <a:ext cx="5325560" cy="3489896"/>
          </a:xfrm>
          <a:prstGeom prst="rect">
            <a:avLst/>
          </a:prstGeom>
        </p:spPr>
      </p:pic>
    </p:spTree>
    <p:extLst>
      <p:ext uri="{BB962C8B-B14F-4D97-AF65-F5344CB8AC3E}">
        <p14:creationId xmlns:p14="http://schemas.microsoft.com/office/powerpoint/2010/main" val="104374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6590370" y="305068"/>
            <a:ext cx="5512420" cy="6247864"/>
          </a:xfrm>
          <a:prstGeom prst="rect">
            <a:avLst/>
          </a:prstGeom>
          <a:noFill/>
        </p:spPr>
        <p:txBody>
          <a:bodyPr wrap="square" rtlCol="0">
            <a:spAutoFit/>
          </a:bodyPr>
          <a:lstStyle/>
          <a:p>
            <a:pPr algn="ctr"/>
            <a:r>
              <a:rPr lang="en-US" sz="4000" dirty="0">
                <a:latin typeface="Bookman Old Style" panose="02050604050505020204" pitchFamily="18" charset="0"/>
              </a:rPr>
              <a:t>After Lexington and Concord, the situation for the patriots was </a:t>
            </a:r>
            <a:r>
              <a:rPr lang="en-US" sz="4000" u="sng" dirty="0">
                <a:latin typeface="Bookman Old Style" panose="02050604050505020204" pitchFamily="18" charset="0"/>
              </a:rPr>
              <a:t>confusing</a:t>
            </a:r>
            <a:r>
              <a:rPr lang="en-US" sz="4000" dirty="0">
                <a:latin typeface="Bookman Old Style" panose="02050604050505020204" pitchFamily="18" charset="0"/>
              </a:rPr>
              <a:t> and chaotic at times.  It took time to </a:t>
            </a:r>
            <a:r>
              <a:rPr lang="en-US" sz="4000" u="sng" dirty="0">
                <a:latin typeface="Bookman Old Style" panose="02050604050505020204" pitchFamily="18" charset="0"/>
              </a:rPr>
              <a:t>organize</a:t>
            </a:r>
            <a:r>
              <a:rPr lang="en-US" sz="4000" dirty="0">
                <a:latin typeface="Bookman Old Style" panose="02050604050505020204" pitchFamily="18" charset="0"/>
              </a:rPr>
              <a:t> the militias into an army and determine who was in </a:t>
            </a:r>
            <a:r>
              <a:rPr lang="en-US" sz="4000" u="sng" dirty="0">
                <a:latin typeface="Bookman Old Style" panose="02050604050505020204" pitchFamily="18" charset="0"/>
              </a:rPr>
              <a:t>charge</a:t>
            </a:r>
            <a:r>
              <a:rPr lang="en-US" sz="4000" dirty="0">
                <a:latin typeface="Bookman Old Style" panose="02050604050505020204" pitchFamily="18" charset="0"/>
              </a:rPr>
              <a:t>.</a:t>
            </a:r>
          </a:p>
        </p:txBody>
      </p:sp>
      <p:pic>
        <p:nvPicPr>
          <p:cNvPr id="3" name="Picture 2">
            <a:extLst>
              <a:ext uri="{FF2B5EF4-FFF2-40B4-BE49-F238E27FC236}">
                <a16:creationId xmlns:a16="http://schemas.microsoft.com/office/drawing/2014/main" id="{14BAA4DC-ABD4-3DB2-F024-9BCC4F3C41E0}"/>
              </a:ext>
            </a:extLst>
          </p:cNvPr>
          <p:cNvPicPr>
            <a:picLocks noChangeAspect="1"/>
          </p:cNvPicPr>
          <p:nvPr/>
        </p:nvPicPr>
        <p:blipFill>
          <a:blip r:embed="rId2"/>
          <a:stretch>
            <a:fillRect/>
          </a:stretch>
        </p:blipFill>
        <p:spPr>
          <a:xfrm>
            <a:off x="457200" y="856586"/>
            <a:ext cx="5969621" cy="4887627"/>
          </a:xfrm>
          <a:prstGeom prst="rect">
            <a:avLst/>
          </a:prstGeom>
        </p:spPr>
      </p:pic>
    </p:spTree>
    <p:extLst>
      <p:ext uri="{BB962C8B-B14F-4D97-AF65-F5344CB8AC3E}">
        <p14:creationId xmlns:p14="http://schemas.microsoft.com/office/powerpoint/2010/main" val="107748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250371" y="206843"/>
            <a:ext cx="11484429" cy="3785652"/>
          </a:xfrm>
          <a:prstGeom prst="rect">
            <a:avLst/>
          </a:prstGeom>
          <a:noFill/>
        </p:spPr>
        <p:txBody>
          <a:bodyPr wrap="square" rtlCol="0">
            <a:spAutoFit/>
          </a:bodyPr>
          <a:lstStyle/>
          <a:p>
            <a:pPr algn="ctr"/>
            <a:r>
              <a:rPr lang="en-US" sz="4000" dirty="0">
                <a:latin typeface="Bookman Old Style" panose="02050604050505020204" pitchFamily="18" charset="0"/>
              </a:rPr>
              <a:t>One example of this was in the taking of the British </a:t>
            </a:r>
            <a:r>
              <a:rPr lang="en-US" sz="4000" u="sng" dirty="0">
                <a:latin typeface="Bookman Old Style" panose="02050604050505020204" pitchFamily="18" charset="0"/>
              </a:rPr>
              <a:t>Fort Ticonderoga</a:t>
            </a:r>
            <a:r>
              <a:rPr lang="en-US" sz="4000" dirty="0">
                <a:latin typeface="Bookman Old Style" panose="02050604050505020204" pitchFamily="18" charset="0"/>
              </a:rPr>
              <a:t>.  Two patriots, </a:t>
            </a:r>
            <a:r>
              <a:rPr lang="en-US" sz="4000" u="sng" dirty="0">
                <a:latin typeface="Bookman Old Style" panose="02050604050505020204" pitchFamily="18" charset="0"/>
              </a:rPr>
              <a:t>Benedict Arnold</a:t>
            </a:r>
            <a:r>
              <a:rPr lang="en-US" sz="4000" dirty="0">
                <a:latin typeface="Bookman Old Style" panose="02050604050505020204" pitchFamily="18" charset="0"/>
              </a:rPr>
              <a:t> and Ethan Allen (the leader of the militia group called the </a:t>
            </a:r>
            <a:r>
              <a:rPr lang="en-US" sz="4000" u="sng" dirty="0">
                <a:latin typeface="Bookman Old Style" panose="02050604050505020204" pitchFamily="18" charset="0"/>
              </a:rPr>
              <a:t>Green Mountain Boys</a:t>
            </a:r>
            <a:r>
              <a:rPr lang="en-US" sz="4000" dirty="0">
                <a:latin typeface="Bookman Old Style" panose="02050604050505020204" pitchFamily="18" charset="0"/>
              </a:rPr>
              <a:t>) both had the idea of taking the British fort.</a:t>
            </a:r>
          </a:p>
        </p:txBody>
      </p:sp>
      <p:pic>
        <p:nvPicPr>
          <p:cNvPr id="3" name="Picture 2">
            <a:extLst>
              <a:ext uri="{FF2B5EF4-FFF2-40B4-BE49-F238E27FC236}">
                <a16:creationId xmlns:a16="http://schemas.microsoft.com/office/drawing/2014/main" id="{76B62C42-0AF1-DEBB-719C-5F293C70EFE9}"/>
              </a:ext>
            </a:extLst>
          </p:cNvPr>
          <p:cNvPicPr>
            <a:picLocks noChangeAspect="1"/>
          </p:cNvPicPr>
          <p:nvPr/>
        </p:nvPicPr>
        <p:blipFill>
          <a:blip r:embed="rId2"/>
          <a:stretch>
            <a:fillRect/>
          </a:stretch>
        </p:blipFill>
        <p:spPr>
          <a:xfrm>
            <a:off x="1383300" y="3976336"/>
            <a:ext cx="4300886" cy="2865505"/>
          </a:xfrm>
          <a:prstGeom prst="rect">
            <a:avLst/>
          </a:prstGeom>
        </p:spPr>
      </p:pic>
      <p:pic>
        <p:nvPicPr>
          <p:cNvPr id="4" name="Picture 3">
            <a:extLst>
              <a:ext uri="{FF2B5EF4-FFF2-40B4-BE49-F238E27FC236}">
                <a16:creationId xmlns:a16="http://schemas.microsoft.com/office/drawing/2014/main" id="{D1A3A50E-5E58-9974-86EA-F1CBDF4A1186}"/>
              </a:ext>
            </a:extLst>
          </p:cNvPr>
          <p:cNvPicPr>
            <a:picLocks noChangeAspect="1"/>
          </p:cNvPicPr>
          <p:nvPr/>
        </p:nvPicPr>
        <p:blipFill>
          <a:blip r:embed="rId3"/>
          <a:stretch>
            <a:fillRect/>
          </a:stretch>
        </p:blipFill>
        <p:spPr>
          <a:xfrm>
            <a:off x="6579242" y="3976336"/>
            <a:ext cx="4047525" cy="2865505"/>
          </a:xfrm>
          <a:prstGeom prst="rect">
            <a:avLst/>
          </a:prstGeom>
        </p:spPr>
      </p:pic>
    </p:spTree>
    <p:extLst>
      <p:ext uri="{BB962C8B-B14F-4D97-AF65-F5344CB8AC3E}">
        <p14:creationId xmlns:p14="http://schemas.microsoft.com/office/powerpoint/2010/main" val="3796638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250371" y="334005"/>
            <a:ext cx="11484429" cy="2554545"/>
          </a:xfrm>
          <a:prstGeom prst="rect">
            <a:avLst/>
          </a:prstGeom>
          <a:noFill/>
        </p:spPr>
        <p:txBody>
          <a:bodyPr wrap="square" rtlCol="0">
            <a:spAutoFit/>
          </a:bodyPr>
          <a:lstStyle/>
          <a:p>
            <a:pPr algn="ctr"/>
            <a:r>
              <a:rPr lang="en-US" sz="4000" dirty="0">
                <a:latin typeface="Bookman Old Style" panose="02050604050505020204" pitchFamily="18" charset="0"/>
              </a:rPr>
              <a:t>They ended up working </a:t>
            </a:r>
            <a:r>
              <a:rPr lang="en-US" sz="4000" u="sng" dirty="0">
                <a:latin typeface="Bookman Old Style" panose="02050604050505020204" pitchFamily="18" charset="0"/>
              </a:rPr>
              <a:t>together</a:t>
            </a:r>
            <a:r>
              <a:rPr lang="en-US" sz="4000" dirty="0">
                <a:latin typeface="Bookman Old Style" panose="02050604050505020204" pitchFamily="18" charset="0"/>
              </a:rPr>
              <a:t> to take the fort, which had a valuable strategic </a:t>
            </a:r>
            <a:r>
              <a:rPr lang="en-US" sz="4000" u="sng" dirty="0">
                <a:latin typeface="Bookman Old Style" panose="02050604050505020204" pitchFamily="18" charset="0"/>
              </a:rPr>
              <a:t>location</a:t>
            </a:r>
            <a:r>
              <a:rPr lang="en-US" sz="4000" dirty="0">
                <a:latin typeface="Bookman Old Style" panose="02050604050505020204" pitchFamily="18" charset="0"/>
              </a:rPr>
              <a:t> and lots of </a:t>
            </a:r>
            <a:r>
              <a:rPr lang="en-US" sz="4000" u="sng" dirty="0">
                <a:latin typeface="Bookman Old Style" panose="02050604050505020204" pitchFamily="18" charset="0"/>
              </a:rPr>
              <a:t>artillery</a:t>
            </a:r>
            <a:r>
              <a:rPr lang="en-US" sz="4000" dirty="0">
                <a:latin typeface="Bookman Old Style" panose="02050604050505020204" pitchFamily="18" charset="0"/>
              </a:rPr>
              <a:t> (cannons) which the patriots would need in the war.</a:t>
            </a:r>
          </a:p>
        </p:txBody>
      </p:sp>
      <p:pic>
        <p:nvPicPr>
          <p:cNvPr id="5" name="Picture 4">
            <a:extLst>
              <a:ext uri="{FF2B5EF4-FFF2-40B4-BE49-F238E27FC236}">
                <a16:creationId xmlns:a16="http://schemas.microsoft.com/office/drawing/2014/main" id="{CD6494B1-3585-4013-4F07-7A99B3544239}"/>
              </a:ext>
            </a:extLst>
          </p:cNvPr>
          <p:cNvPicPr>
            <a:picLocks noChangeAspect="1"/>
          </p:cNvPicPr>
          <p:nvPr/>
        </p:nvPicPr>
        <p:blipFill rotWithShape="1">
          <a:blip r:embed="rId2"/>
          <a:srcRect t="11222" b="4489"/>
          <a:stretch/>
        </p:blipFill>
        <p:spPr>
          <a:xfrm>
            <a:off x="2635877" y="2888550"/>
            <a:ext cx="6713416" cy="3768728"/>
          </a:xfrm>
          <a:prstGeom prst="rect">
            <a:avLst/>
          </a:prstGeom>
        </p:spPr>
      </p:pic>
    </p:spTree>
    <p:extLst>
      <p:ext uri="{BB962C8B-B14F-4D97-AF65-F5344CB8AC3E}">
        <p14:creationId xmlns:p14="http://schemas.microsoft.com/office/powerpoint/2010/main" val="124024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C0E6A9-0A66-FE48-CC06-CBE969E18D7D}"/>
              </a:ext>
            </a:extLst>
          </p:cNvPr>
          <p:cNvPicPr>
            <a:picLocks noChangeAspect="1"/>
          </p:cNvPicPr>
          <p:nvPr/>
        </p:nvPicPr>
        <p:blipFill>
          <a:blip r:embed="rId2"/>
          <a:stretch>
            <a:fillRect/>
          </a:stretch>
        </p:blipFill>
        <p:spPr>
          <a:xfrm>
            <a:off x="1789043" y="0"/>
            <a:ext cx="8613913" cy="6858000"/>
          </a:xfrm>
          <a:prstGeom prst="rect">
            <a:avLst/>
          </a:prstGeom>
        </p:spPr>
      </p:pic>
      <p:sp>
        <p:nvSpPr>
          <p:cNvPr id="3" name="Oval 2">
            <a:extLst>
              <a:ext uri="{FF2B5EF4-FFF2-40B4-BE49-F238E27FC236}">
                <a16:creationId xmlns:a16="http://schemas.microsoft.com/office/drawing/2014/main" id="{AD968511-2DFB-4F05-54A9-65F998C6B8E8}"/>
              </a:ext>
            </a:extLst>
          </p:cNvPr>
          <p:cNvSpPr/>
          <p:nvPr/>
        </p:nvSpPr>
        <p:spPr>
          <a:xfrm>
            <a:off x="8118764" y="1870363"/>
            <a:ext cx="193963" cy="2078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726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D2B2C3-3200-EB90-35B6-7AA9DF87CD37}"/>
              </a:ext>
            </a:extLst>
          </p:cNvPr>
          <p:cNvSpPr txBox="1"/>
          <p:nvPr/>
        </p:nvSpPr>
        <p:spPr>
          <a:xfrm>
            <a:off x="353785" y="243443"/>
            <a:ext cx="11484429" cy="3785652"/>
          </a:xfrm>
          <a:prstGeom prst="rect">
            <a:avLst/>
          </a:prstGeom>
          <a:noFill/>
        </p:spPr>
        <p:txBody>
          <a:bodyPr wrap="square" rtlCol="0">
            <a:spAutoFit/>
          </a:bodyPr>
          <a:lstStyle/>
          <a:p>
            <a:pPr algn="ctr"/>
            <a:r>
              <a:rPr lang="en-US" sz="4000" dirty="0">
                <a:latin typeface="Bookman Old Style" panose="02050604050505020204" pitchFamily="18" charset="0"/>
              </a:rPr>
              <a:t>Because the situation between America and Britain was getting worse, the </a:t>
            </a:r>
            <a:r>
              <a:rPr lang="en-US" sz="4000" u="sng" dirty="0">
                <a:latin typeface="Bookman Old Style" panose="02050604050505020204" pitchFamily="18" charset="0"/>
              </a:rPr>
              <a:t>Continental Congress</a:t>
            </a:r>
            <a:r>
              <a:rPr lang="en-US" sz="4000" dirty="0">
                <a:latin typeface="Bookman Old Style" panose="02050604050505020204" pitchFamily="18" charset="0"/>
              </a:rPr>
              <a:t> decided to meet again in May of 1775.  This meeting became known as the </a:t>
            </a:r>
            <a:r>
              <a:rPr lang="en-US" sz="4000" u="sng" dirty="0">
                <a:latin typeface="Bookman Old Style" panose="02050604050505020204" pitchFamily="18" charset="0"/>
              </a:rPr>
              <a:t>Second Continental Congress</a:t>
            </a:r>
            <a:r>
              <a:rPr lang="en-US" sz="4000" dirty="0">
                <a:latin typeface="Bookman Old Style" panose="02050604050505020204" pitchFamily="18" charset="0"/>
              </a:rPr>
              <a:t>.  Eventually all 13 colonies sent </a:t>
            </a:r>
            <a:r>
              <a:rPr lang="en-US" sz="4000" u="sng" dirty="0">
                <a:latin typeface="Bookman Old Style" panose="02050604050505020204" pitchFamily="18" charset="0"/>
              </a:rPr>
              <a:t>delegates</a:t>
            </a:r>
            <a:r>
              <a:rPr lang="en-US" sz="4000" dirty="0">
                <a:latin typeface="Bookman Old Style" panose="02050604050505020204" pitchFamily="18" charset="0"/>
              </a:rPr>
              <a:t> to the meeting.</a:t>
            </a:r>
          </a:p>
        </p:txBody>
      </p:sp>
      <p:pic>
        <p:nvPicPr>
          <p:cNvPr id="3" name="Picture 2">
            <a:extLst>
              <a:ext uri="{FF2B5EF4-FFF2-40B4-BE49-F238E27FC236}">
                <a16:creationId xmlns:a16="http://schemas.microsoft.com/office/drawing/2014/main" id="{49B21ABE-FF65-12BF-D299-CE83F781E64D}"/>
              </a:ext>
            </a:extLst>
          </p:cNvPr>
          <p:cNvPicPr>
            <a:picLocks noChangeAspect="1"/>
          </p:cNvPicPr>
          <p:nvPr/>
        </p:nvPicPr>
        <p:blipFill rotWithShape="1">
          <a:blip r:embed="rId2"/>
          <a:srcRect t="35555" b="3550"/>
          <a:stretch/>
        </p:blipFill>
        <p:spPr>
          <a:xfrm>
            <a:off x="2958361" y="4075819"/>
            <a:ext cx="6275275" cy="2782181"/>
          </a:xfrm>
          <a:prstGeom prst="rect">
            <a:avLst/>
          </a:prstGeom>
        </p:spPr>
      </p:pic>
    </p:spTree>
    <p:extLst>
      <p:ext uri="{BB962C8B-B14F-4D97-AF65-F5344CB8AC3E}">
        <p14:creationId xmlns:p14="http://schemas.microsoft.com/office/powerpoint/2010/main" val="3343116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7411</TotalTime>
  <Words>603</Words>
  <Application>Microsoft Office PowerPoint</Application>
  <PresentationFormat>Widescreen</PresentationFormat>
  <Paragraphs>25</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Aptos</vt:lpstr>
      <vt:lpstr>Aptos Display</vt:lpstr>
      <vt:lpstr>Arial</vt:lpstr>
      <vt:lpstr>Bookman Old 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8</cp:revision>
  <dcterms:created xsi:type="dcterms:W3CDTF">2024-04-01T13:59:59Z</dcterms:created>
  <dcterms:modified xsi:type="dcterms:W3CDTF">2025-04-01T11:27:27Z</dcterms:modified>
</cp:coreProperties>
</file>